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5" r:id="rId3"/>
    <p:sldId id="257" r:id="rId4"/>
    <p:sldId id="260" r:id="rId5"/>
    <p:sldId id="264" r:id="rId6"/>
    <p:sldId id="259" r:id="rId7"/>
    <p:sldId id="267" r:id="rId8"/>
    <p:sldId id="263" r:id="rId9"/>
    <p:sldId id="268" r:id="rId10"/>
    <p:sldId id="266" r:id="rId11"/>
    <p:sldId id="269" r:id="rId12"/>
    <p:sldId id="273" r:id="rId13"/>
    <p:sldId id="275" r:id="rId14"/>
    <p:sldId id="272" r:id="rId15"/>
    <p:sldId id="270" r:id="rId16"/>
    <p:sldId id="271" r:id="rId17"/>
    <p:sldId id="276" r:id="rId18"/>
    <p:sldId id="277" r:id="rId19"/>
    <p:sldId id="278" r:id="rId20"/>
    <p:sldId id="279" r:id="rId21"/>
    <p:sldId id="262" r:id="rId22"/>
    <p:sldId id="261" r:id="rId23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2BE"/>
    <a:srgbClr val="A396A3"/>
    <a:srgbClr val="D77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7"/>
    <p:restoredTop sz="96327"/>
  </p:normalViewPr>
  <p:slideViewPr>
    <p:cSldViewPr snapToGrid="0" snapToObjects="1">
      <p:cViewPr varScale="1">
        <p:scale>
          <a:sx n="171" d="100"/>
          <a:sy n="171" d="100"/>
        </p:scale>
        <p:origin x="75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20.02.2023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20.02.2023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324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1202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680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27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</a:lstStyle>
          <a:p>
            <a:pPr rtl="0"/>
            <a:r>
              <a:rPr lang="nb-NO" dirty="0" err="1">
                <a:effectLst/>
              </a:rPr>
              <a:t>Click</a:t>
            </a:r>
            <a:r>
              <a:rPr lang="nb-NO" dirty="0">
                <a:effectLst/>
              </a:rPr>
              <a:t> to </a:t>
            </a:r>
            <a:r>
              <a:rPr lang="nb-NO" dirty="0" err="1">
                <a:effectLst/>
              </a:rPr>
              <a:t>edit</a:t>
            </a:r>
            <a:r>
              <a:rPr lang="nb-NO" dirty="0">
                <a:effectLst/>
              </a:rPr>
              <a:t> Master </a:t>
            </a:r>
            <a:r>
              <a:rPr lang="nb-NO" dirty="0" err="1">
                <a:effectLst/>
              </a:rPr>
              <a:t>text</a:t>
            </a:r>
            <a:r>
              <a:rPr lang="nb-NO" dirty="0">
                <a:effectLst/>
              </a:rPr>
              <a:t> styles</a:t>
            </a:r>
          </a:p>
          <a:p>
            <a:pPr lvl="1" rtl="0"/>
            <a:r>
              <a:rPr lang="nb-NO" dirty="0" err="1">
                <a:effectLst/>
              </a:rPr>
              <a:t>second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2" rtl="0"/>
            <a:r>
              <a:rPr lang="nb-NO" dirty="0" err="1">
                <a:effectLst/>
              </a:rPr>
              <a:t>third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3" rtl="0"/>
            <a:r>
              <a:rPr lang="nb-NO" dirty="0" err="1">
                <a:effectLst/>
              </a:rPr>
              <a:t>fourth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4" rtl="0"/>
            <a:r>
              <a:rPr lang="nb-NO" dirty="0" err="1">
                <a:effectLst/>
              </a:rPr>
              <a:t>fifth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C812-2013-4249-A5D6-AA9D74EA37D3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5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apittelside 1-Blaa">
    <p:bg>
      <p:bgPr>
        <a:solidFill>
          <a:srgbClr val="A39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Kapittel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1E3B7C-4BCE-0246-87A2-E17DC34110E8}" type="datetime1">
              <a:rPr lang="nb-NO" smtClean="0"/>
              <a:pPr/>
              <a:t>20.02.2023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First </a:t>
            </a:r>
            <a:r>
              <a:rPr lang="nb-NO" dirty="0" err="1"/>
              <a:t>name</a:t>
            </a:r>
            <a:r>
              <a:rPr lang="nb-NO" dirty="0"/>
              <a:t> Last </a:t>
            </a:r>
            <a:r>
              <a:rPr lang="nb-NO" dirty="0" err="1"/>
              <a:t>name</a:t>
            </a:r>
            <a:r>
              <a:rPr lang="nb-NO" dirty="0"/>
              <a:t> | </a:t>
            </a:r>
            <a:r>
              <a:rPr lang="nb-NO" dirty="0" err="1"/>
              <a:t>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telside 1-Hexag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2000"/>
            <a:ext cx="6075947" cy="199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43905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1961-C96F-8C4A-AC47-FCDB5782E20C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8789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B6AC-387B-1141-B47A-FA154D0AE120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11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4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CB05-93CD-1744-B458-F7EECB58F929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354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149-15E5-404B-B323-66EFA187CBEE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204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0" y="100262"/>
            <a:ext cx="9144000" cy="4485105"/>
          </a:xfrm>
        </p:spPr>
        <p:txBody>
          <a:bodyPr anchor="ctr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8BAD-DF40-8740-A282-8FAE99D2307F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745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F0609F-AC82-DF42-AFFF-FAE709692D48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0912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vile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Hvile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98" y="873128"/>
            <a:ext cx="6221242" cy="1392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77869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C8C2BE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0DC538-88EB-514C-AF97-910F01ED5FAF}" type="datetime1">
              <a:rPr lang="nb-NO" smtClean="0"/>
              <a:pPr/>
              <a:t>20.02.2023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First </a:t>
            </a:r>
            <a:r>
              <a:rPr lang="nb-NO" dirty="0" err="1"/>
              <a:t>name</a:t>
            </a:r>
            <a:r>
              <a:rPr lang="nb-NO" dirty="0"/>
              <a:t> Last </a:t>
            </a:r>
            <a:r>
              <a:rPr lang="nb-NO" dirty="0" err="1"/>
              <a:t>name</a:t>
            </a:r>
            <a:r>
              <a:rPr lang="nb-NO" dirty="0"/>
              <a:t> | </a:t>
            </a:r>
            <a:r>
              <a:rPr lang="nb-NO" dirty="0" err="1"/>
              <a:t>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88591A-DFDE-C64F-B10A-97A04EF43015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981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36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tel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>
                <a:effectLst/>
              </a:rPr>
              <a:t>Klikk for å redigere tekststiler i malen</a:t>
            </a:r>
          </a:p>
          <a:p>
            <a:pPr lvl="1" rtl="0"/>
            <a:r>
              <a:rPr lang="nb-NO">
                <a:effectLst/>
              </a:rPr>
              <a:t>Andre nivå</a:t>
            </a:r>
          </a:p>
          <a:p>
            <a:pPr lvl="2" rtl="0"/>
            <a:r>
              <a:rPr lang="nb-NO">
                <a:effectLst/>
              </a:rPr>
              <a:t>Tredje nivå</a:t>
            </a:r>
          </a:p>
          <a:p>
            <a:pPr lvl="3" rtl="0"/>
            <a:r>
              <a:rPr lang="nb-NO">
                <a:effectLst/>
              </a:rPr>
              <a:t>Fjerde nivå</a:t>
            </a:r>
          </a:p>
          <a:p>
            <a:pPr lvl="4" rtl="0"/>
            <a:r>
              <a:rPr lang="nb-NO">
                <a:effectLst/>
              </a:rPr>
              <a:t>Femte nivå</a:t>
            </a:r>
            <a:endParaRPr lang="nb-NO" dirty="0">
              <a:effectLst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697576" y="4768684"/>
            <a:ext cx="16844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ource Sans Pro"/>
              </a:defRPr>
            </a:lvl1pPr>
          </a:lstStyle>
          <a:p>
            <a:fld id="{AB12BD90-583A-DE43-8747-87C3B8A6053C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6835" y="4767263"/>
            <a:ext cx="5926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1996" y="4767263"/>
            <a:ext cx="4117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922"/>
            <a:ext cx="3417151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4" r:id="rId3"/>
    <p:sldLayoutId id="2147483706" r:id="rId4"/>
    <p:sldLayoutId id="2147483707" r:id="rId5"/>
    <p:sldLayoutId id="2147483708" r:id="rId6"/>
    <p:sldLayoutId id="2147483695" r:id="rId7"/>
    <p:sldLayoutId id="2147483696" r:id="rId8"/>
    <p:sldLayoutId id="2147483709" r:id="rId9"/>
    <p:sldLayoutId id="2147483710" r:id="rId10"/>
    <p:sldLayoutId id="2147483711" r:id="rId11"/>
    <p:sldLayoutId id="2147483697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2" r:id="rId20"/>
    <p:sldLayoutId id="2147483713" r:id="rId21"/>
    <p:sldLayoutId id="2147483714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Capturing Emerging Behaviour in Multi Neighbourhood CA using EC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20.02.2023</a:t>
            </a:fld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77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BB07A-D4A1-79A6-4B7F-DB183AB2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32" y="256032"/>
            <a:ext cx="8718456" cy="1639824"/>
          </a:xfrm>
        </p:spPr>
        <p:txBody>
          <a:bodyPr/>
          <a:lstStyle/>
          <a:p>
            <a:r>
              <a:rPr lang="en-US" dirty="0"/>
              <a:t>Known rule! And Why?</a:t>
            </a:r>
            <a:r>
              <a:rPr lang="en-US" sz="1600" dirty="0"/>
              <a:t>(To verify!)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B7B92-AFB5-FEA6-874F-9344758DC0BD}"/>
              </a:ext>
            </a:extLst>
          </p:cNvPr>
          <p:cNvSpPr txBox="1"/>
          <p:nvPr/>
        </p:nvSpPr>
        <p:spPr>
          <a:xfrm>
            <a:off x="6504432" y="3140964"/>
            <a:ext cx="23286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w=350, h=180, </a:t>
            </a:r>
          </a:p>
          <a:p>
            <a:r>
              <a:rPr lang="en-US" dirty="0"/>
              <a:t>steps = 600, </a:t>
            </a:r>
          </a:p>
          <a:p>
            <a:r>
              <a:rPr lang="en-US" dirty="0"/>
              <a:t>fps = 20, </a:t>
            </a:r>
          </a:p>
          <a:p>
            <a:r>
              <a:rPr lang="en-US" dirty="0"/>
              <a:t>random cell with probability (3 states)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F9DE5-ADBA-CE37-BBC2-41D31C5E59AB}"/>
              </a:ext>
            </a:extLst>
          </p:cNvPr>
          <p:cNvSpPr txBox="1"/>
          <p:nvPr/>
        </p:nvSpPr>
        <p:spPr>
          <a:xfrm>
            <a:off x="0" y="1526524"/>
            <a:ext cx="8241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nh_avg1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0.185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0.200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0.343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0.580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0.750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0.850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0.150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0.180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r>
              <a:rPr lang="en-GB" sz="9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nh_</a:t>
            </a:r>
            <a:r>
              <a:rPr lang="en-GB" sz="900" dirty="0">
                <a:solidFill>
                  <a:srgbClr val="9CDCFE"/>
                </a:solidFill>
                <a:latin typeface="Menlo" panose="020B0609030804020204" pitchFamily="49" charset="0"/>
              </a:rPr>
              <a:t>avg</a:t>
            </a:r>
            <a:r>
              <a:rPr lang="en-GB" sz="9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0.150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0.280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0.445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0.680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pic>
        <p:nvPicPr>
          <p:cNvPr id="7" name="cellular_automaton_[[(0.185, 0.2, 1), (0.343, 0.58, 0), (0.75, 0.85, 0), (0.15, 0.18, 0)], [(0.15, 0.28, 0), (0.445, 0.68, 1)]]">
            <a:hlinkClick r:id="" action="ppaction://media"/>
            <a:extLst>
              <a:ext uri="{FF2B5EF4-FFF2-40B4-BE49-F238E27FC236}">
                <a16:creationId xmlns:a16="http://schemas.microsoft.com/office/drawing/2014/main" id="{E0B023BF-FCEF-DD0D-FF24-77C40D522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2113" y="1895856"/>
            <a:ext cx="4412208" cy="294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BB07A-D4A1-79A6-4B7F-DB183AB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and Experimental setup for Evolutionary Computation</a:t>
            </a:r>
          </a:p>
        </p:txBody>
      </p:sp>
    </p:spTree>
    <p:extLst>
      <p:ext uri="{BB962C8B-B14F-4D97-AF65-F5344CB8AC3E}">
        <p14:creationId xmlns:p14="http://schemas.microsoft.com/office/powerpoint/2010/main" val="2684039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EC – GA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 Population</a:t>
            </a:r>
          </a:p>
          <a:p>
            <a:r>
              <a:rPr lang="en-US" dirty="0"/>
              <a:t>Calculate Fitness (Not revealed for now)</a:t>
            </a:r>
          </a:p>
          <a:p>
            <a:pPr lvl="1"/>
            <a:r>
              <a:rPr lang="en-US" dirty="0"/>
              <a:t>Just think fitness for now as Frequency Count of active cell! </a:t>
            </a:r>
          </a:p>
          <a:p>
            <a:r>
              <a:rPr lang="en-US" dirty="0"/>
              <a:t> Selection – Proportionate Selection / Roulette Wheel</a:t>
            </a:r>
          </a:p>
          <a:p>
            <a:pPr lvl="1"/>
            <a:r>
              <a:rPr lang="en-US" dirty="0"/>
              <a:t>Population[], Fitness[] </a:t>
            </a:r>
            <a:r>
              <a:rPr lang="en-US" dirty="0">
                <a:sym typeface="Wingdings" pitchFamily="2" charset="2"/>
              </a:rPr>
              <a:t> probability of each fitness cumulative probability  flip a coin  if(</a:t>
            </a:r>
            <a:r>
              <a:rPr lang="en-US" dirty="0" err="1">
                <a:sym typeface="Wingdings" pitchFamily="2" charset="2"/>
              </a:rPr>
              <a:t>randomvalue</a:t>
            </a:r>
            <a:r>
              <a:rPr lang="en-US" dirty="0">
                <a:sym typeface="Wingdings" pitchFamily="2" charset="2"/>
              </a:rPr>
              <a:t>&lt;</a:t>
            </a:r>
            <a:r>
              <a:rPr lang="en-US" dirty="0" err="1">
                <a:sym typeface="Wingdings" pitchFamily="2" charset="2"/>
              </a:rPr>
              <a:t>cumulative_p</a:t>
            </a:r>
            <a:r>
              <a:rPr lang="en-US" dirty="0">
                <a:sym typeface="Wingdings" pitchFamily="2" charset="2"/>
              </a:rPr>
              <a:t>[index]) select index</a:t>
            </a:r>
            <a:endParaRPr lang="en-US" dirty="0"/>
          </a:p>
          <a:p>
            <a:r>
              <a:rPr lang="en-US" dirty="0"/>
              <a:t>Crossover – skipped for 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EC -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Mutation with following changes</a:t>
            </a:r>
          </a:p>
          <a:p>
            <a:pPr lvl="1"/>
            <a:r>
              <a:rPr lang="en-US" dirty="0"/>
              <a:t>Inserting a value in the bound /tuple("Gene") by using clone and mutate, because to find probability of adding a new gene to the rule should be based on the probability of already existing gene. </a:t>
            </a:r>
          </a:p>
          <a:p>
            <a:pPr lvl="1"/>
            <a:r>
              <a:rPr lang="en-US" b="1" dirty="0"/>
              <a:t>Remove</a:t>
            </a:r>
            <a:r>
              <a:rPr lang="en-US" dirty="0"/>
              <a:t> a value from the rule based on probability of the gene / value already there in the rule. (Removing a tuple)</a:t>
            </a:r>
          </a:p>
          <a:p>
            <a:pPr lvl="1"/>
            <a:r>
              <a:rPr lang="en-US" b="1" dirty="0"/>
              <a:t>Change</a:t>
            </a:r>
            <a:r>
              <a:rPr lang="en-US" dirty="0"/>
              <a:t> a value from the rule based on probability of the gene / value already there in the rule. (Changing value inside tuple with a </a:t>
            </a:r>
            <a:r>
              <a:rPr lang="en-US" b="1" dirty="0"/>
              <a:t>delta – fixed or uniformly sampled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651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EC details for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POPULATION_SIZE </a:t>
            </a:r>
            <a:r>
              <a:rPr lang="en-GB" sz="1200" b="1" dirty="0">
                <a:solidFill>
                  <a:schemeClr val="accent2"/>
                </a:solidFill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10</a:t>
            </a:r>
          </a:p>
          <a:p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GENERATION_SIZE </a:t>
            </a:r>
            <a:r>
              <a:rPr lang="en-GB" sz="1200" b="1" dirty="0">
                <a:solidFill>
                  <a:schemeClr val="accent2"/>
                </a:solidFill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10</a:t>
            </a:r>
          </a:p>
          <a:p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latin typeface="Menlo" panose="020B0609030804020204" pitchFamily="49" charset="0"/>
              </a:rPr>
              <a:t>Genotype Details – for generating population</a:t>
            </a:r>
          </a:p>
          <a:p>
            <a:pPr lvl="1"/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NUMBER_OF_NEIGHBORHOODS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2"/>
                </a:solidFill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CA668"/>
                </a:solidFill>
                <a:latin typeface="Menlo" panose="020B0609030804020204" pitchFamily="49" charset="0"/>
              </a:rPr>
              <a:t># for random number of </a:t>
            </a:r>
            <a:r>
              <a:rPr lang="en-GB" sz="1200" b="1" dirty="0" err="1">
                <a:solidFill>
                  <a:srgbClr val="7CA668"/>
                </a:solidFill>
                <a:latin typeface="Menlo" panose="020B0609030804020204" pitchFamily="49" charset="0"/>
              </a:rPr>
              <a:t>nh</a:t>
            </a:r>
            <a:r>
              <a:rPr lang="en-GB" sz="1200" b="1" dirty="0">
                <a:solidFill>
                  <a:srgbClr val="7CA668"/>
                </a:solidFill>
                <a:latin typeface="Menlo" panose="020B0609030804020204" pitchFamily="49" charset="0"/>
              </a:rPr>
              <a:t> put random function here</a:t>
            </a:r>
            <a:endParaRPr lang="en-GB" sz="1200" b="1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 lvl="1"/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NUMBER_OF_BOUNDS_IN_EACH_NEIGHBORHOOD </a:t>
            </a:r>
            <a:r>
              <a:rPr lang="en-GB" sz="1200" b="1" dirty="0">
                <a:solidFill>
                  <a:schemeClr val="accent2"/>
                </a:solidFill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3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CA668"/>
                </a:solidFill>
                <a:latin typeface="Menlo" panose="020B0609030804020204" pitchFamily="49" charset="0"/>
              </a:rPr>
              <a:t># for random number of </a:t>
            </a:r>
            <a:r>
              <a:rPr lang="en-GB" sz="1200" b="1" dirty="0" err="1">
                <a:solidFill>
                  <a:srgbClr val="7CA668"/>
                </a:solidFill>
                <a:latin typeface="Menlo" panose="020B0609030804020204" pitchFamily="49" charset="0"/>
              </a:rPr>
              <a:t>nh</a:t>
            </a:r>
            <a:r>
              <a:rPr lang="en-GB" sz="1200" b="1" dirty="0">
                <a:solidFill>
                  <a:srgbClr val="7CA668"/>
                </a:solidFill>
                <a:latin typeface="Menlo" panose="020B0609030804020204" pitchFamily="49" charset="0"/>
              </a:rPr>
              <a:t> bounds put random function here</a:t>
            </a:r>
          </a:p>
          <a:p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latin typeface="Menlo" panose="020B0609030804020204" pitchFamily="49" charset="0"/>
              </a:rPr>
              <a:t>Mutation Details</a:t>
            </a:r>
            <a:endParaRPr lang="en-GB" sz="800" b="1" dirty="0">
              <a:latin typeface="Menlo" panose="020B0609030804020204" pitchFamily="49" charset="0"/>
            </a:endParaRPr>
          </a:p>
          <a:p>
            <a:pPr lvl="1"/>
            <a:r>
              <a:rPr lang="en-GB" sz="10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OVERALL_PROBABILITY_ATLEAST = 1 # or 2,3,4…</a:t>
            </a:r>
          </a:p>
          <a:p>
            <a:pPr lvl="1"/>
            <a:r>
              <a:rPr lang="en-GB" sz="1000" b="1" dirty="0" err="1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total_sum</a:t>
            </a:r>
            <a:r>
              <a:rPr lang="en-GB" sz="10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 = </a:t>
            </a:r>
            <a:r>
              <a:rPr lang="en-GB" sz="1000" b="1" dirty="0">
                <a:solidFill>
                  <a:srgbClr val="002060"/>
                </a:solidFill>
                <a:latin typeface="Menlo" panose="020B0609030804020204" pitchFamily="49" charset="0"/>
              </a:rPr>
              <a:t>3*POPULATION_SIZE*NUMBER_OF_NEIGHBORHOODS*NUMBER_OF_BOUNDS_IN_EACH_NEIGHBORHOOD</a:t>
            </a:r>
          </a:p>
          <a:p>
            <a:pPr lvl="1"/>
            <a:r>
              <a:rPr lang="en-GB" sz="105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PROBABILITY_OF_INSERTING_A_NEW_RULE </a:t>
            </a:r>
            <a:r>
              <a:rPr lang="en-GB" sz="1000" b="0" dirty="0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= OVERALL_PROBABILITY_ATLEAST/</a:t>
            </a:r>
            <a:r>
              <a:rPr lang="en-GB" sz="1000" b="0" dirty="0" err="1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total_sum</a:t>
            </a:r>
            <a:endParaRPr lang="en-GB" sz="1050" b="1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pPr lvl="1"/>
            <a:r>
              <a:rPr lang="en-GB" sz="105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PROBABILITY_OF_REMOVING_A_RULE </a:t>
            </a:r>
            <a:r>
              <a:rPr lang="en-GB" sz="1000" b="0" dirty="0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= OVERALL_PROBABILITY_ATLEAST/</a:t>
            </a:r>
            <a:r>
              <a:rPr lang="en-GB" sz="1000" b="0" dirty="0" err="1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total_sum</a:t>
            </a:r>
            <a:endParaRPr lang="en-GB" sz="1050" b="1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pPr lvl="1"/>
            <a:r>
              <a:rPr lang="en-GB" sz="105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PROBABILITY_OF_CHANGING_A_RULE </a:t>
            </a:r>
            <a:r>
              <a:rPr lang="en-GB" sz="1000" b="0" dirty="0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= OVERALL_PROBABILITY_ATLEAST/</a:t>
            </a:r>
            <a:r>
              <a:rPr lang="en-GB" sz="1000" b="0" dirty="0" err="1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total_sum</a:t>
            </a:r>
            <a:endParaRPr lang="en-GB" sz="1000" b="0" dirty="0">
              <a:solidFill>
                <a:srgbClr val="00206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endParaRPr lang="en-GB" sz="1050" b="1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5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pictorial explanation for a population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68860-F8A0-9F08-99A0-0493E2607807}"/>
              </a:ext>
            </a:extLst>
          </p:cNvPr>
          <p:cNvSpPr txBox="1"/>
          <p:nvPr/>
        </p:nvSpPr>
        <p:spPr>
          <a:xfrm>
            <a:off x="481630" y="1726934"/>
            <a:ext cx="6952233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[</a:t>
            </a:r>
          </a:p>
          <a:p>
            <a:r>
              <a:rPr lang="en-US" sz="1350" dirty="0">
                <a:solidFill>
                  <a:srgbClr val="00B050"/>
                </a:solidFill>
              </a:rPr>
              <a:t>[	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], </a:t>
            </a:r>
          </a:p>
          <a:p>
            <a:r>
              <a:rPr lang="en-US" sz="1350" dirty="0">
                <a:solidFill>
                  <a:srgbClr val="002060"/>
                </a:solidFill>
              </a:rPr>
              <a:t>	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], </a:t>
            </a:r>
          </a:p>
          <a:p>
            <a:r>
              <a:rPr lang="en-US" sz="1350" dirty="0">
                <a:solidFill>
                  <a:srgbClr val="002060"/>
                </a:solidFill>
              </a:rPr>
              <a:t>	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</a:p>
          <a:p>
            <a:r>
              <a:rPr lang="en-US" sz="1350" dirty="0">
                <a:solidFill>
                  <a:srgbClr val="00B050"/>
                </a:solidFill>
              </a:rPr>
              <a:t>]</a:t>
            </a:r>
            <a:r>
              <a:rPr lang="en-US" sz="1350" dirty="0"/>
              <a:t>,</a:t>
            </a:r>
          </a:p>
          <a:p>
            <a:endParaRPr lang="en-US" sz="1350" dirty="0"/>
          </a:p>
          <a:p>
            <a:r>
              <a:rPr lang="en-US" sz="1350" dirty="0">
                <a:solidFill>
                  <a:srgbClr val="00B050"/>
                </a:solidFill>
              </a:rPr>
              <a:t>[	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], </a:t>
            </a:r>
          </a:p>
          <a:p>
            <a:r>
              <a:rPr lang="en-US" sz="1350" dirty="0">
                <a:solidFill>
                  <a:srgbClr val="002060"/>
                </a:solidFill>
              </a:rPr>
              <a:t>	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], </a:t>
            </a:r>
          </a:p>
          <a:p>
            <a:r>
              <a:rPr lang="en-US" sz="1350" dirty="0">
                <a:solidFill>
                  <a:srgbClr val="002060"/>
                </a:solidFill>
              </a:rPr>
              <a:t>	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</a:p>
          <a:p>
            <a:r>
              <a:rPr lang="en-US" sz="1350" dirty="0">
                <a:solidFill>
                  <a:srgbClr val="00B050"/>
                </a:solidFill>
              </a:rPr>
              <a:t>]</a:t>
            </a:r>
            <a:r>
              <a:rPr lang="en-US" sz="1350" dirty="0"/>
              <a:t>,</a:t>
            </a:r>
          </a:p>
          <a:p>
            <a:r>
              <a:rPr lang="en-US" sz="135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C2890-DDD3-4BBD-09C6-572A96116270}"/>
              </a:ext>
            </a:extLst>
          </p:cNvPr>
          <p:cNvSpPr txBox="1"/>
          <p:nvPr/>
        </p:nvSpPr>
        <p:spPr>
          <a:xfrm>
            <a:off x="6008167" y="2639411"/>
            <a:ext cx="2904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[] = POPULATION = 2 </a:t>
            </a:r>
            <a:r>
              <a:rPr lang="en-US" sz="1050" dirty="0">
                <a:solidFill>
                  <a:srgbClr val="00B050"/>
                </a:solidFill>
              </a:rPr>
              <a:t>[], []</a:t>
            </a:r>
            <a:endParaRPr lang="en-US" sz="1050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B050"/>
                </a:solidFill>
              </a:rPr>
              <a:t>[] = NEIGHBORHOODS AVG/SUM= 3 </a:t>
            </a:r>
            <a:r>
              <a:rPr lang="en-US" sz="1050" dirty="0">
                <a:solidFill>
                  <a:srgbClr val="002060"/>
                </a:solidFill>
              </a:rPr>
              <a:t>[], [], []</a:t>
            </a:r>
            <a:endParaRPr lang="en-US" sz="1050" dirty="0">
              <a:solidFill>
                <a:srgbClr val="00B050"/>
              </a:solidFill>
            </a:endParaRPr>
          </a:p>
          <a:p>
            <a:r>
              <a:rPr lang="en-US" sz="1050" dirty="0">
                <a:solidFill>
                  <a:srgbClr val="002060"/>
                </a:solidFill>
              </a:rPr>
              <a:t>[] = BOUNDS IN EACH NEIGHBORHOOD = </a:t>
            </a:r>
          </a:p>
          <a:p>
            <a:r>
              <a:rPr lang="en-US" sz="1050" dirty="0">
                <a:solidFill>
                  <a:srgbClr val="002060"/>
                </a:solidFill>
              </a:rPr>
              <a:t>			4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(), (), (), ()</a:t>
            </a:r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905C5FA9-164E-B5C5-5F6F-A4A4D71D0950}"/>
              </a:ext>
            </a:extLst>
          </p:cNvPr>
          <p:cNvSpPr/>
          <p:nvPr/>
        </p:nvSpPr>
        <p:spPr>
          <a:xfrm>
            <a:off x="921381" y="1884641"/>
            <a:ext cx="2575676" cy="870721"/>
          </a:xfrm>
          <a:prstGeom prst="bracePair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E4B21407-4F7E-5CF1-6A19-01E5C1D6E2EC}"/>
              </a:ext>
            </a:extLst>
          </p:cNvPr>
          <p:cNvSpPr/>
          <p:nvPr/>
        </p:nvSpPr>
        <p:spPr>
          <a:xfrm>
            <a:off x="921381" y="2904179"/>
            <a:ext cx="2575676" cy="87072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CB322F-4518-8E4B-ABEA-7A91A8E42DF0}"/>
              </a:ext>
            </a:extLst>
          </p:cNvPr>
          <p:cNvCxnSpPr/>
          <p:nvPr/>
        </p:nvCxnSpPr>
        <p:spPr>
          <a:xfrm>
            <a:off x="3497057" y="2274657"/>
            <a:ext cx="2575676" cy="5313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D01D9F-12AB-3100-F997-9453F8EF1B18}"/>
              </a:ext>
            </a:extLst>
          </p:cNvPr>
          <p:cNvCxnSpPr>
            <a:cxnSpLocks/>
          </p:cNvCxnSpPr>
          <p:nvPr/>
        </p:nvCxnSpPr>
        <p:spPr>
          <a:xfrm flipV="1">
            <a:off x="3497057" y="2806022"/>
            <a:ext cx="2575676" cy="4934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E1995B6-38E5-1A32-A5D0-80EF36C0FE71}"/>
              </a:ext>
            </a:extLst>
          </p:cNvPr>
          <p:cNvSpPr/>
          <p:nvPr/>
        </p:nvSpPr>
        <p:spPr>
          <a:xfrm>
            <a:off x="976223" y="2978781"/>
            <a:ext cx="2447543" cy="23558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E8A525-E3A4-BCF6-EE21-958FD2820F92}"/>
              </a:ext>
            </a:extLst>
          </p:cNvPr>
          <p:cNvSpPr/>
          <p:nvPr/>
        </p:nvSpPr>
        <p:spPr>
          <a:xfrm>
            <a:off x="981458" y="3213706"/>
            <a:ext cx="2471102" cy="23558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326563-840E-B7AE-1841-ABE43CB02537}"/>
              </a:ext>
            </a:extLst>
          </p:cNvPr>
          <p:cNvSpPr/>
          <p:nvPr/>
        </p:nvSpPr>
        <p:spPr>
          <a:xfrm>
            <a:off x="981457" y="3431424"/>
            <a:ext cx="2471102" cy="26245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6DF678-E8A9-02AB-77CF-C0A1826A5B7F}"/>
              </a:ext>
            </a:extLst>
          </p:cNvPr>
          <p:cNvCxnSpPr/>
          <p:nvPr/>
        </p:nvCxnSpPr>
        <p:spPr>
          <a:xfrm flipV="1">
            <a:off x="3423766" y="3010923"/>
            <a:ext cx="2596616" cy="85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B61CDB-FFC4-0FC2-ECC0-920FEDA03358}"/>
              </a:ext>
            </a:extLst>
          </p:cNvPr>
          <p:cNvCxnSpPr>
            <a:cxnSpLocks/>
          </p:cNvCxnSpPr>
          <p:nvPr/>
        </p:nvCxnSpPr>
        <p:spPr>
          <a:xfrm flipV="1">
            <a:off x="3439471" y="3015099"/>
            <a:ext cx="2575676" cy="312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A19174-6717-5B75-7C2C-7AAE72B4A991}"/>
              </a:ext>
            </a:extLst>
          </p:cNvPr>
          <p:cNvCxnSpPr>
            <a:cxnSpLocks/>
          </p:cNvCxnSpPr>
          <p:nvPr/>
        </p:nvCxnSpPr>
        <p:spPr>
          <a:xfrm flipV="1">
            <a:off x="3429000" y="3009903"/>
            <a:ext cx="2591382" cy="536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1C50E3-7B34-BD29-2C18-5878E690F837}"/>
              </a:ext>
            </a:extLst>
          </p:cNvPr>
          <p:cNvSpPr txBox="1"/>
          <p:nvPr/>
        </p:nvSpPr>
        <p:spPr>
          <a:xfrm rot="20882495">
            <a:off x="3851498" y="3238934"/>
            <a:ext cx="2002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Chromosome/Individual</a:t>
            </a:r>
          </a:p>
        </p:txBody>
      </p:sp>
    </p:spTree>
    <p:extLst>
      <p:ext uri="{BB962C8B-B14F-4D97-AF65-F5344CB8AC3E}">
        <p14:creationId xmlns:p14="http://schemas.microsoft.com/office/powerpoint/2010/main" val="817892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pictorial explanation for a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2DF32-CD21-E8C7-B3A9-76164BF33857}"/>
              </a:ext>
            </a:extLst>
          </p:cNvPr>
          <p:cNvSpPr txBox="1"/>
          <p:nvPr/>
        </p:nvSpPr>
        <p:spPr>
          <a:xfrm>
            <a:off x="1338880" y="1099337"/>
            <a:ext cx="5915360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[</a:t>
            </a:r>
            <a:endParaRPr lang="en-US" sz="1350" dirty="0"/>
          </a:p>
          <a:p>
            <a:r>
              <a:rPr lang="en-US" sz="1350" dirty="0">
                <a:solidFill>
                  <a:srgbClr val="00B050"/>
                </a:solidFill>
              </a:rPr>
              <a:t>[</a:t>
            </a:r>
          </a:p>
          <a:p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(0.745, 0.791, 0), (0.107, 0.892, 0), (0.739, 0.942, 1), (0.95, 0.962, 0)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(0.752, 0.983, 1), (0.205, 0.954, 0), (0.637, 0.874, 1), (0.132, 0.864, 0)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(0.646, 0.666, 1), (0.749, 0.87, 1), (0.469, 0.921, 1), (0.748, 0.834, 0)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</a:p>
          <a:p>
            <a:r>
              <a:rPr lang="en-US" sz="1350" dirty="0">
                <a:solidFill>
                  <a:srgbClr val="00B050"/>
                </a:solidFill>
              </a:rPr>
              <a:t>]</a:t>
            </a:r>
            <a:r>
              <a:rPr lang="en-US" sz="1350" dirty="0"/>
              <a:t>,</a:t>
            </a:r>
          </a:p>
          <a:p>
            <a:endParaRPr lang="en-US" sz="1350" dirty="0"/>
          </a:p>
          <a:p>
            <a:r>
              <a:rPr lang="en-US" sz="1350" dirty="0">
                <a:solidFill>
                  <a:srgbClr val="00B050"/>
                </a:solidFill>
              </a:rPr>
              <a:t>[</a:t>
            </a:r>
          </a:p>
          <a:p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(0.698, 0.769, 1), (0.083, 0.771, 1), (0.871, 0.987, 0), (0.111, 0.391, 1)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(0.696, 0.918, 0), (0.717, 0.965, 1), (0.371, 0.935, 0), (0.616, 0.761, 1)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(0.024, 0.172, 1), (0.738, 0.857, 1), (0.721, 0.874, 1), (0.219, 0.941, 0)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</a:p>
          <a:p>
            <a:r>
              <a:rPr lang="en-US" sz="1350" dirty="0">
                <a:solidFill>
                  <a:srgbClr val="00B050"/>
                </a:solidFill>
              </a:rPr>
              <a:t>]</a:t>
            </a:r>
          </a:p>
          <a:p>
            <a:r>
              <a:rPr lang="en-US" sz="135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0F04C-89ED-A8C2-9184-1F9E99F575AA}"/>
              </a:ext>
            </a:extLst>
          </p:cNvPr>
          <p:cNvSpPr txBox="1"/>
          <p:nvPr/>
        </p:nvSpPr>
        <p:spPr>
          <a:xfrm>
            <a:off x="2460504" y="4044164"/>
            <a:ext cx="4872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[] = POPULATION = 2 </a:t>
            </a:r>
            <a:r>
              <a:rPr lang="en-US" sz="1350" dirty="0">
                <a:solidFill>
                  <a:srgbClr val="00B050"/>
                </a:solidFill>
              </a:rPr>
              <a:t>[], []</a:t>
            </a:r>
            <a:endParaRPr lang="en-US" sz="1350" dirty="0">
              <a:solidFill>
                <a:srgbClr val="FF0000"/>
              </a:solidFill>
            </a:endParaRPr>
          </a:p>
          <a:p>
            <a:r>
              <a:rPr lang="en-US" sz="1350" dirty="0">
                <a:solidFill>
                  <a:srgbClr val="00B050"/>
                </a:solidFill>
              </a:rPr>
              <a:t>[] = NEIGHBORHOODS AVG/SUM= 3 </a:t>
            </a:r>
            <a:r>
              <a:rPr lang="en-US" sz="1350" dirty="0">
                <a:solidFill>
                  <a:srgbClr val="002060"/>
                </a:solidFill>
              </a:rPr>
              <a:t>[], [], []</a:t>
            </a:r>
            <a:endParaRPr lang="en-US" sz="1350" dirty="0">
              <a:solidFill>
                <a:srgbClr val="00B050"/>
              </a:solidFill>
            </a:endParaRPr>
          </a:p>
          <a:p>
            <a:r>
              <a:rPr lang="en-US" sz="1350" dirty="0">
                <a:solidFill>
                  <a:srgbClr val="002060"/>
                </a:solidFill>
              </a:rPr>
              <a:t>[] = BOUNDS IN EACH NEIGHBORHOOD = 4 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(), (), (),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03C33-A11E-6499-5C4B-5C40B70221CD}"/>
              </a:ext>
            </a:extLst>
          </p:cNvPr>
          <p:cNvSpPr txBox="1"/>
          <p:nvPr/>
        </p:nvSpPr>
        <p:spPr>
          <a:xfrm>
            <a:off x="5298352" y="4694818"/>
            <a:ext cx="27142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Bounds can also be kept random</a:t>
            </a:r>
          </a:p>
        </p:txBody>
      </p:sp>
    </p:spTree>
    <p:extLst>
      <p:ext uri="{BB962C8B-B14F-4D97-AF65-F5344CB8AC3E}">
        <p14:creationId xmlns:p14="http://schemas.microsoft.com/office/powerpoint/2010/main" val="38170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998-9FD7-108A-F919-979DB754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= 10, Generation = 10, </a:t>
            </a:r>
            <a:r>
              <a:rPr lang="en-US" dirty="0" err="1"/>
              <a:t>nh</a:t>
            </a:r>
            <a:r>
              <a:rPr lang="en-US" dirty="0"/>
              <a:t>=2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CD56-E7D2-6931-8C27-3D8828B0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2008103" cy="761473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emnca_p10g10">
            <a:hlinkClick r:id="" action="ppaction://media"/>
            <a:extLst>
              <a:ext uri="{FF2B5EF4-FFF2-40B4-BE49-F238E27FC236}">
                <a16:creationId xmlns:a16="http://schemas.microsoft.com/office/drawing/2014/main" id="{FA2BD0EC-F724-FE72-AB85-FC6E70A6F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6753" y="2130692"/>
            <a:ext cx="3870495" cy="2902871"/>
          </a:xfrm>
          <a:prstGeom prst="rect">
            <a:avLst/>
          </a:prstGeom>
        </p:spPr>
      </p:pic>
      <p:pic>
        <p:nvPicPr>
          <p:cNvPr id="6" name="Picture 5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FA4A4A32-129A-04F8-BA68-FD4C03EC6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431" y="937300"/>
            <a:ext cx="3170666" cy="163445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CEDFDAE-66B3-E6FE-2E5E-5A9B0612D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122" y="3113906"/>
            <a:ext cx="1078609" cy="13775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D062A25-74DA-E42F-5F52-F8C1BED1D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0364" y="3113906"/>
            <a:ext cx="1078609" cy="13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998-9FD7-108A-F919-979DB754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= 10, </a:t>
            </a:r>
            <a:br>
              <a:rPr lang="en-US" dirty="0"/>
            </a:br>
            <a:r>
              <a:rPr lang="en-US" dirty="0"/>
              <a:t>Generation = 10, </a:t>
            </a:r>
            <a:r>
              <a:rPr lang="en-US" dirty="0" err="1"/>
              <a:t>nh</a:t>
            </a:r>
            <a:r>
              <a:rPr lang="en-US" dirty="0"/>
              <a:t>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CD56-E7D2-6931-8C27-3D8828B0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187446" cy="761473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32049E9-C3EF-EE9C-A34E-EE1BC57C0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934" y="685573"/>
            <a:ext cx="1078609" cy="13775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FEAF3B6-EC5E-926C-57AF-2960B324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29" y="887281"/>
            <a:ext cx="1078609" cy="137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C83FF-E9A4-8A82-BF46-E29F45CB2728}"/>
              </a:ext>
            </a:extLst>
          </p:cNvPr>
          <p:cNvSpPr txBox="1"/>
          <p:nvPr/>
        </p:nvSpPr>
        <p:spPr>
          <a:xfrm>
            <a:off x="5184190" y="2083792"/>
            <a:ext cx="99091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mask_c1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1ACA-22A4-89CE-EE01-73C88FDEB648}"/>
              </a:ext>
            </a:extLst>
          </p:cNvPr>
          <p:cNvSpPr txBox="1"/>
          <p:nvPr/>
        </p:nvSpPr>
        <p:spPr>
          <a:xfrm>
            <a:off x="7702296" y="2595448"/>
            <a:ext cx="112471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mask_c3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BFA4C-F469-BC68-590B-4F1C011E2BF8}"/>
              </a:ext>
            </a:extLst>
          </p:cNvPr>
          <p:cNvSpPr txBox="1"/>
          <p:nvPr/>
        </p:nvSpPr>
        <p:spPr>
          <a:xfrm>
            <a:off x="6372127" y="2386294"/>
            <a:ext cx="103146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mask_c2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2EF5253-A37A-8347-7F29-824700FBC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324" y="998883"/>
            <a:ext cx="1422395" cy="1572868"/>
          </a:xfrm>
          <a:prstGeom prst="rect">
            <a:avLst/>
          </a:prstGeom>
        </p:spPr>
      </p:pic>
      <p:pic>
        <p:nvPicPr>
          <p:cNvPr id="6" name="cellular_automaton">
            <a:hlinkClick r:id="" action="ppaction://media"/>
            <a:extLst>
              <a:ext uri="{FF2B5EF4-FFF2-40B4-BE49-F238E27FC236}">
                <a16:creationId xmlns:a16="http://schemas.microsoft.com/office/drawing/2014/main" id="{5F153DBA-6656-F7D9-0FEE-CADDB2D9E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6620" y="2163869"/>
            <a:ext cx="3881306" cy="29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998-9FD7-108A-F919-979DB754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= 10, </a:t>
            </a:r>
            <a:br>
              <a:rPr lang="en-US" dirty="0"/>
            </a:br>
            <a:r>
              <a:rPr lang="en-US" dirty="0"/>
              <a:t>Generation = 10, </a:t>
            </a:r>
            <a:r>
              <a:rPr lang="en-US" dirty="0" err="1"/>
              <a:t>nh</a:t>
            </a:r>
            <a:r>
              <a:rPr lang="en-US" dirty="0"/>
              <a:t>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CD56-E7D2-6931-8C27-3D8828B0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187446" cy="761473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32049E9-C3EF-EE9C-A34E-EE1BC57C0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934" y="685573"/>
            <a:ext cx="1078609" cy="13775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FEAF3B6-EC5E-926C-57AF-2960B324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29" y="887281"/>
            <a:ext cx="1078609" cy="137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C83FF-E9A4-8A82-BF46-E29F45CB2728}"/>
              </a:ext>
            </a:extLst>
          </p:cNvPr>
          <p:cNvSpPr txBox="1"/>
          <p:nvPr/>
        </p:nvSpPr>
        <p:spPr>
          <a:xfrm>
            <a:off x="5184190" y="2083792"/>
            <a:ext cx="99091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mask_c1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1ACA-22A4-89CE-EE01-73C88FDEB648}"/>
              </a:ext>
            </a:extLst>
          </p:cNvPr>
          <p:cNvSpPr txBox="1"/>
          <p:nvPr/>
        </p:nvSpPr>
        <p:spPr>
          <a:xfrm>
            <a:off x="7702296" y="2595448"/>
            <a:ext cx="112471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mask_c3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BFA4C-F469-BC68-590B-4F1C011E2BF8}"/>
              </a:ext>
            </a:extLst>
          </p:cNvPr>
          <p:cNvSpPr txBox="1"/>
          <p:nvPr/>
        </p:nvSpPr>
        <p:spPr>
          <a:xfrm>
            <a:off x="6372127" y="2386294"/>
            <a:ext cx="103146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mask_c2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2EF5253-A37A-8347-7F29-824700FBC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324" y="998883"/>
            <a:ext cx="1422395" cy="1572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81693-2B47-366C-879C-FF5AAB6787B7}"/>
              </a:ext>
            </a:extLst>
          </p:cNvPr>
          <p:cNvSpPr txBox="1"/>
          <p:nvPr/>
        </p:nvSpPr>
        <p:spPr>
          <a:xfrm>
            <a:off x="422265" y="2788476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1800" b="0" i="0" dirty="0">
                <a:solidFill>
                  <a:srgbClr val="000000"/>
                </a:solidFill>
                <a:effectLst/>
                <a:latin typeface="inherit"/>
              </a:rPr>
              <a:t>FINAL BEST CHROMOSOME IS: </a:t>
            </a:r>
          </a:p>
          <a:p>
            <a:pPr algn="l" fontAlgn="base"/>
            <a:r>
              <a:rPr lang="en-GB" sz="1800" b="0" i="0" dirty="0">
                <a:solidFill>
                  <a:srgbClr val="000000"/>
                </a:solidFill>
                <a:effectLst/>
                <a:latin typeface="inherit"/>
              </a:rPr>
              <a:t>[[(0.739, 0.994, 0), (0.738, 0.748, 1)], [(0.642, 0.908, 1), (0.485, 0.559, 0), (0.13, 0.534, 1)], [(0.456, 0.975, 1), (0.284, 0.624, 0), (0.584, 0.682, 1), (0.556, 0.905, 1)]]</a:t>
            </a:r>
            <a:endParaRPr lang="en-GB" sz="1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b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cellular_automaton">
            <a:hlinkClick r:id="" action="ppaction://media"/>
            <a:extLst>
              <a:ext uri="{FF2B5EF4-FFF2-40B4-BE49-F238E27FC236}">
                <a16:creationId xmlns:a16="http://schemas.microsoft.com/office/drawing/2014/main" id="{B5419731-14FB-35DA-CDA1-B84530FCF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49055" y="3164943"/>
            <a:ext cx="2433084" cy="16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BB07A-D4A1-79A6-4B7F-DB183AB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and Experimental setup for MNCA</a:t>
            </a:r>
          </a:p>
        </p:txBody>
      </p:sp>
    </p:spTree>
    <p:extLst>
      <p:ext uri="{BB962C8B-B14F-4D97-AF65-F5344CB8AC3E}">
        <p14:creationId xmlns:p14="http://schemas.microsoft.com/office/powerpoint/2010/main" val="992324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998-9FD7-108A-F919-979DB754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= 10, </a:t>
            </a:r>
            <a:br>
              <a:rPr lang="en-US" dirty="0"/>
            </a:br>
            <a:r>
              <a:rPr lang="en-US" dirty="0"/>
              <a:t>Generation = 10, </a:t>
            </a:r>
            <a:r>
              <a:rPr lang="en-US" dirty="0" err="1"/>
              <a:t>nh</a:t>
            </a:r>
            <a:r>
              <a:rPr lang="en-US" dirty="0"/>
              <a:t>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CD56-E7D2-6931-8C27-3D8828B0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187446" cy="761473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32049E9-C3EF-EE9C-A34E-EE1BC57C0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934" y="685573"/>
            <a:ext cx="1078609" cy="13775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FEAF3B6-EC5E-926C-57AF-2960B324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29" y="887281"/>
            <a:ext cx="1078609" cy="137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C83FF-E9A4-8A82-BF46-E29F45CB2728}"/>
              </a:ext>
            </a:extLst>
          </p:cNvPr>
          <p:cNvSpPr txBox="1"/>
          <p:nvPr/>
        </p:nvSpPr>
        <p:spPr>
          <a:xfrm>
            <a:off x="5184190" y="2083792"/>
            <a:ext cx="99091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mask_c1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1ACA-22A4-89CE-EE01-73C88FDEB648}"/>
              </a:ext>
            </a:extLst>
          </p:cNvPr>
          <p:cNvSpPr txBox="1"/>
          <p:nvPr/>
        </p:nvSpPr>
        <p:spPr>
          <a:xfrm>
            <a:off x="7702296" y="2595448"/>
            <a:ext cx="112471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mask_c3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BFA4C-F469-BC68-590B-4F1C011E2BF8}"/>
              </a:ext>
            </a:extLst>
          </p:cNvPr>
          <p:cNvSpPr txBox="1"/>
          <p:nvPr/>
        </p:nvSpPr>
        <p:spPr>
          <a:xfrm>
            <a:off x="6372127" y="2386294"/>
            <a:ext cx="103146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mask_c2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2EF5253-A37A-8347-7F29-824700FBC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324" y="998883"/>
            <a:ext cx="1422395" cy="1572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81693-2B47-366C-879C-FF5AAB6787B7}"/>
              </a:ext>
            </a:extLst>
          </p:cNvPr>
          <p:cNvSpPr txBox="1"/>
          <p:nvPr/>
        </p:nvSpPr>
        <p:spPr>
          <a:xfrm>
            <a:off x="422265" y="2788476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FINAL BEST CHROMOSOME IS: [[(0.594, 0.946, 0), (0.427, 0.886, 1), (0.143, 0.617, 1)], [(0.056, 0.339, 1), (0.004, 0.013, 0), (0.685, 0.808, 1)], [(0.249, 0.464, 0), (0.312, 0.423, 0), (0.183, 0.37, 0)]]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GB" dirty="0"/>
            </a:b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1" name="cellular_automaton">
            <a:hlinkClick r:id="" action="ppaction://media"/>
            <a:extLst>
              <a:ext uri="{FF2B5EF4-FFF2-40B4-BE49-F238E27FC236}">
                <a16:creationId xmlns:a16="http://schemas.microsoft.com/office/drawing/2014/main" id="{43DF0A82-52BE-CB25-3271-4E4BF3C58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39413" y="3195421"/>
            <a:ext cx="2870948" cy="19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20.02.2023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21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1B1F0-4AD3-8B76-B615-9092C68ED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[1]. https://</a:t>
            </a:r>
            <a:r>
              <a:rPr lang="en-US" dirty="0" err="1"/>
              <a:t>en.wikipedia.org</a:t>
            </a:r>
            <a:r>
              <a:rPr lang="en-US" dirty="0"/>
              <a:t>/wiki/Life-</a:t>
            </a:r>
            <a:r>
              <a:rPr lang="en-US" dirty="0" err="1"/>
              <a:t>like_cellular_automaton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[2]. https://</a:t>
            </a:r>
            <a:r>
              <a:rPr lang="en-US" dirty="0" err="1"/>
              <a:t>slackermanz.com</a:t>
            </a:r>
            <a:r>
              <a:rPr lang="en-US" dirty="0"/>
              <a:t>/understanding-multiple-neighborhood-cellular-automata/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DAA8ED-51E9-11E4-1085-8EAB261F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17242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BB07A-D4A1-79A6-4B7F-DB183AB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and Questions!</a:t>
            </a:r>
          </a:p>
        </p:txBody>
      </p:sp>
    </p:spTree>
    <p:extLst>
      <p:ext uri="{BB962C8B-B14F-4D97-AF65-F5344CB8AC3E}">
        <p14:creationId xmlns:p14="http://schemas.microsoft.com/office/powerpoint/2010/main" val="66195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20.02.2023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3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1B1F0-4AD3-8B76-B615-9092C68ED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know classical CA</a:t>
            </a:r>
          </a:p>
          <a:p>
            <a:pPr lvl="1"/>
            <a:r>
              <a:rPr lang="en-US" dirty="0"/>
              <a:t> Born and Survive rules for example B/3 and S/23 for </a:t>
            </a:r>
            <a:r>
              <a:rPr lang="en-US" dirty="0" err="1"/>
              <a:t>GoL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There are bunch of other known rules [1]</a:t>
            </a:r>
          </a:p>
          <a:p>
            <a:r>
              <a:rPr lang="en-US" dirty="0"/>
              <a:t> Multi Neighborhood CA</a:t>
            </a:r>
          </a:p>
          <a:p>
            <a:pPr lvl="1"/>
            <a:r>
              <a:rPr lang="en-US" dirty="0"/>
              <a:t>Rather than having single </a:t>
            </a:r>
            <a:r>
              <a:rPr lang="en-US" dirty="0" err="1"/>
              <a:t>nh</a:t>
            </a:r>
            <a:r>
              <a:rPr lang="en-US" dirty="0"/>
              <a:t> BS rules, we follow chains of rules</a:t>
            </a:r>
          </a:p>
          <a:p>
            <a:pPr lvl="1"/>
            <a:r>
              <a:rPr lang="en-US" dirty="0"/>
              <a:t>Extension of traditional CA</a:t>
            </a:r>
          </a:p>
          <a:p>
            <a:pPr lvl="1"/>
            <a:r>
              <a:rPr lang="en-US" dirty="0"/>
              <a:t>nh1 = [(</a:t>
            </a:r>
            <a:r>
              <a:rPr lang="en-US" dirty="0" err="1"/>
              <a:t>upper,lower,Life</a:t>
            </a:r>
            <a:r>
              <a:rPr lang="en-US" dirty="0"/>
              <a:t>/death), (</a:t>
            </a:r>
            <a:r>
              <a:rPr lang="en-US" dirty="0" err="1"/>
              <a:t>upper,lower,Life</a:t>
            </a:r>
            <a:r>
              <a:rPr lang="en-US" dirty="0"/>
              <a:t>/death)]</a:t>
            </a:r>
          </a:p>
          <a:p>
            <a:pPr lvl="1"/>
            <a:r>
              <a:rPr lang="en-US" dirty="0"/>
              <a:t>nh2 = [(</a:t>
            </a:r>
            <a:r>
              <a:rPr lang="en-US" dirty="0" err="1"/>
              <a:t>upper,lower,Life</a:t>
            </a:r>
            <a:r>
              <a:rPr lang="en-US" dirty="0"/>
              <a:t>/death), (</a:t>
            </a:r>
            <a:r>
              <a:rPr lang="en-US" dirty="0" err="1"/>
              <a:t>upper,lower,Life</a:t>
            </a:r>
            <a:r>
              <a:rPr lang="en-US" dirty="0"/>
              <a:t>/death)]</a:t>
            </a:r>
          </a:p>
          <a:p>
            <a:pPr lvl="1"/>
            <a:r>
              <a:rPr lang="en-US" dirty="0" err="1"/>
              <a:t>nh</a:t>
            </a:r>
            <a:r>
              <a:rPr lang="en-US" dirty="0"/>
              <a:t> = [nh1,nh2]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DAA8ED-51E9-11E4-1085-8EAB261F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MNCA?</a:t>
            </a:r>
          </a:p>
        </p:txBody>
      </p:sp>
    </p:spTree>
    <p:extLst>
      <p:ext uri="{BB962C8B-B14F-4D97-AF65-F5344CB8AC3E}">
        <p14:creationId xmlns:p14="http://schemas.microsoft.com/office/powerpoint/2010/main" val="105416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to CA function</a:t>
            </a:r>
          </a:p>
          <a:p>
            <a:pPr lvl="1"/>
            <a:r>
              <a:rPr lang="en-US" dirty="0"/>
              <a:t>Now the B and S rules are transformed to B and D rules with the meaning Born and Death, where Born array or B contains rules like [[-,-],[-,-],[-,-]...] and same with D.</a:t>
            </a:r>
          </a:p>
          <a:p>
            <a:pPr lvl="1"/>
            <a:r>
              <a:rPr lang="en-US" dirty="0"/>
              <a:t>D = [[0,33],[58,121]] and B = [[34,45]] And our EC will evolve these lists now, rather than B and S which I had mentioned earlier.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CE61CD-5C70-18D2-2568-C5CC7DEC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15" y="3430478"/>
            <a:ext cx="3008971" cy="12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2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States</a:t>
            </a:r>
          </a:p>
          <a:p>
            <a:pPr lvl="1"/>
            <a:r>
              <a:rPr lang="en-US" dirty="0"/>
              <a:t>Single Active Cell</a:t>
            </a:r>
          </a:p>
          <a:p>
            <a:pPr lvl="1"/>
            <a:r>
              <a:rPr lang="en-US" dirty="0"/>
              <a:t>Random with probability (0,1)</a:t>
            </a:r>
          </a:p>
          <a:p>
            <a:pPr lvl="1"/>
            <a:r>
              <a:rPr lang="en-US" dirty="0"/>
              <a:t>Random with probability (0,1,2)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E7007-322C-92A7-CD79-19312D2C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000971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56A07E-4EA5-C0DB-682D-8A21EF40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01" y="3000971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013D61-C60F-711B-9159-98FB8438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06" y="3000971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815AAA5E-0A4F-6DB5-9B7D-8C45AD19A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2020061"/>
            <a:ext cx="262128" cy="2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Fixed Parameters for CA</a:t>
            </a:r>
          </a:p>
          <a:p>
            <a:pPr lvl="1"/>
            <a:r>
              <a:rPr lang="en-US" dirty="0"/>
              <a:t>W = 100</a:t>
            </a:r>
          </a:p>
          <a:p>
            <a:pPr lvl="1"/>
            <a:r>
              <a:rPr lang="en-US" dirty="0"/>
              <a:t>H = 100</a:t>
            </a:r>
          </a:p>
          <a:p>
            <a:pPr lvl="1"/>
            <a:r>
              <a:rPr lang="en-US" dirty="0"/>
              <a:t>Border Conditions = Wrap around or modulo like (we have not fixed the boundary of CA)</a:t>
            </a:r>
          </a:p>
          <a:p>
            <a:pPr lvl="1"/>
            <a:r>
              <a:rPr lang="en-US" dirty="0" err="1"/>
              <a:t>init_state</a:t>
            </a:r>
            <a:r>
              <a:rPr lang="en-US" dirty="0"/>
              <a:t> = {‘</a:t>
            </a:r>
            <a:r>
              <a:rPr lang="en-US" dirty="0" err="1"/>
              <a:t>single_cell</a:t>
            </a:r>
            <a:r>
              <a:rPr lang="en-US" dirty="0"/>
              <a:t>’, ‘01_rand_probabstic’, ‘012_rand_probastic’}</a:t>
            </a:r>
          </a:p>
          <a:p>
            <a:pPr lvl="1"/>
            <a:r>
              <a:rPr lang="en-US" dirty="0"/>
              <a:t>For CA Steps</a:t>
            </a:r>
          </a:p>
          <a:p>
            <a:pPr lvl="2"/>
            <a:r>
              <a:rPr lang="en-US" dirty="0"/>
              <a:t>Case1: CA Steps = 1-50 </a:t>
            </a:r>
          </a:p>
          <a:p>
            <a:pPr lvl="2"/>
            <a:r>
              <a:rPr lang="en-US" dirty="0"/>
              <a:t>Case2: CA Steps = 51-100</a:t>
            </a:r>
          </a:p>
        </p:txBody>
      </p:sp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848ED4B5-B9D9-31F4-9AC7-2D26982C8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1440" y="3812285"/>
            <a:ext cx="262128" cy="262128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A4F2B32E-C74F-A803-2285-BA592DCDD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56" y="2766323"/>
            <a:ext cx="262128" cy="2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8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CA Rules – Slackermanz like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Evolve or Learn Rules and Fix Neighbors</a:t>
            </a:r>
          </a:p>
          <a:p>
            <a:pPr lvl="1"/>
            <a:r>
              <a:rPr lang="en-US" dirty="0"/>
              <a:t>Single Neighborhood</a:t>
            </a:r>
          </a:p>
        </p:txBody>
      </p:sp>
    </p:spTree>
    <p:extLst>
      <p:ext uri="{BB962C8B-B14F-4D97-AF65-F5344CB8AC3E}">
        <p14:creationId xmlns:p14="http://schemas.microsoft.com/office/powerpoint/2010/main" val="13313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CA Rules – Single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0057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Evolve or Learn Rules and Fix Neighbors</a:t>
            </a:r>
          </a:p>
          <a:p>
            <a:pPr lvl="1"/>
            <a:r>
              <a:rPr lang="en-US" u="sng" dirty="0"/>
              <a:t>Fix Neighbors</a:t>
            </a:r>
            <a:r>
              <a:rPr lang="en-US" dirty="0"/>
              <a:t>, n=1. 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Fixing 1 neighbors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8D343E-A05F-0BBA-414F-03B9D2E6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237777"/>
              </p:ext>
            </p:extLst>
          </p:nvPr>
        </p:nvGraphicFramePr>
        <p:xfrm>
          <a:off x="236242" y="3116741"/>
          <a:ext cx="1826940" cy="1439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388">
                  <a:extLst>
                    <a:ext uri="{9D8B030D-6E8A-4147-A177-3AD203B41FA5}">
                      <a16:colId xmlns:a16="http://schemas.microsoft.com/office/drawing/2014/main" val="1951206104"/>
                    </a:ext>
                  </a:extLst>
                </a:gridCol>
                <a:gridCol w="365388">
                  <a:extLst>
                    <a:ext uri="{9D8B030D-6E8A-4147-A177-3AD203B41FA5}">
                      <a16:colId xmlns:a16="http://schemas.microsoft.com/office/drawing/2014/main" val="412957802"/>
                    </a:ext>
                  </a:extLst>
                </a:gridCol>
                <a:gridCol w="365388">
                  <a:extLst>
                    <a:ext uri="{9D8B030D-6E8A-4147-A177-3AD203B41FA5}">
                      <a16:colId xmlns:a16="http://schemas.microsoft.com/office/drawing/2014/main" val="1247079668"/>
                    </a:ext>
                  </a:extLst>
                </a:gridCol>
                <a:gridCol w="365388">
                  <a:extLst>
                    <a:ext uri="{9D8B030D-6E8A-4147-A177-3AD203B41FA5}">
                      <a16:colId xmlns:a16="http://schemas.microsoft.com/office/drawing/2014/main" val="3668493854"/>
                    </a:ext>
                  </a:extLst>
                </a:gridCol>
                <a:gridCol w="365388">
                  <a:extLst>
                    <a:ext uri="{9D8B030D-6E8A-4147-A177-3AD203B41FA5}">
                      <a16:colId xmlns:a16="http://schemas.microsoft.com/office/drawing/2014/main" val="4150158512"/>
                    </a:ext>
                  </a:extLst>
                </a:gridCol>
              </a:tblGrid>
              <a:tr h="28791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55189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838908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793434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073447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39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5D8DCC-E1BA-A1F0-C325-2CC87A1004D4}"/>
              </a:ext>
            </a:extLst>
          </p:cNvPr>
          <p:cNvSpPr txBox="1"/>
          <p:nvPr/>
        </p:nvSpPr>
        <p:spPr>
          <a:xfrm>
            <a:off x="297555" y="4623561"/>
            <a:ext cx="1704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 Neighborhood CA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EE563B8-57CF-395E-ECCC-DC71FA60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87" y="1944364"/>
            <a:ext cx="4837772" cy="604722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E1FD3378-0FC9-C043-8B58-6686441C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29" y="3493146"/>
            <a:ext cx="1002017" cy="1240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87967-8495-3F1B-C59A-E164326A84A6}"/>
              </a:ext>
            </a:extLst>
          </p:cNvPr>
          <p:cNvSpPr txBox="1"/>
          <p:nvPr/>
        </p:nvSpPr>
        <p:spPr>
          <a:xfrm>
            <a:off x="2949137" y="4768217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nh1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9B2E7-EF80-C7AB-513A-15A7B180CC8E}"/>
              </a:ext>
            </a:extLst>
          </p:cNvPr>
          <p:cNvSpPr txBox="1"/>
          <p:nvPr/>
        </p:nvSpPr>
        <p:spPr>
          <a:xfrm>
            <a:off x="3928704" y="4008086"/>
            <a:ext cx="2856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=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B5E291E5-8CB2-5E14-DFCD-F31F6743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187" y="3199136"/>
            <a:ext cx="2438400" cy="18288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111013F9-7215-52F1-DDDF-1FD7FAF4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294" y="2849168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00B7D6-EC6A-26F6-C86B-9ACEA66EF120}"/>
              </a:ext>
            </a:extLst>
          </p:cNvPr>
          <p:cNvSpPr txBox="1"/>
          <p:nvPr/>
        </p:nvSpPr>
        <p:spPr>
          <a:xfrm>
            <a:off x="7015189" y="2991809"/>
            <a:ext cx="10887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Board </a:t>
            </a:r>
          </a:p>
          <a:p>
            <a:r>
              <a:rPr lang="en-US" sz="1350" dirty="0"/>
              <a:t>Initialization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12FAF-786C-45E1-BE8E-67B0197893A5}"/>
              </a:ext>
            </a:extLst>
          </p:cNvPr>
          <p:cNvSpPr txBox="1"/>
          <p:nvPr/>
        </p:nvSpPr>
        <p:spPr>
          <a:xfrm>
            <a:off x="6241956" y="4138406"/>
            <a:ext cx="282000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Known neighborhood and rules [2]</a:t>
            </a:r>
          </a:p>
          <a:p>
            <a:r>
              <a:rPr lang="en-US" sz="1350" dirty="0"/>
              <a:t>200x200</a:t>
            </a:r>
          </a:p>
          <a:p>
            <a:r>
              <a:rPr lang="en-US" sz="1350" dirty="0"/>
              <a:t>Steps=100</a:t>
            </a:r>
          </a:p>
        </p:txBody>
      </p:sp>
    </p:spTree>
    <p:extLst>
      <p:ext uri="{BB962C8B-B14F-4D97-AF65-F5344CB8AC3E}">
        <p14:creationId xmlns:p14="http://schemas.microsoft.com/office/powerpoint/2010/main" val="50317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CA Rules – Multi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Evolve or Learn Rules and Fix Neighbors</a:t>
            </a:r>
          </a:p>
          <a:p>
            <a:pPr lvl="1"/>
            <a:r>
              <a:rPr lang="en-US" u="sng" dirty="0"/>
              <a:t>Fix Multiple Neighbors, n=2</a:t>
            </a:r>
            <a:endParaRPr lang="en-US" u="sng" dirty="0">
              <a:highlight>
                <a:srgbClr val="FFFF00"/>
              </a:highlight>
            </a:endParaRPr>
          </a:p>
          <a:p>
            <a:pPr lvl="2"/>
            <a:r>
              <a:rPr lang="en-US" dirty="0">
                <a:highlight>
                  <a:srgbClr val="FFFF00"/>
                </a:highlight>
              </a:rPr>
              <a:t>Fixing multiple neighbors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82B22-460D-808B-FBCE-03C07B8CBEF8}"/>
              </a:ext>
            </a:extLst>
          </p:cNvPr>
          <p:cNvSpPr txBox="1"/>
          <p:nvPr/>
        </p:nvSpPr>
        <p:spPr>
          <a:xfrm>
            <a:off x="1764629" y="4691723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Mask_c1.txt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08997-148F-B9AF-A19A-E7954E70F347}"/>
              </a:ext>
            </a:extLst>
          </p:cNvPr>
          <p:cNvSpPr txBox="1"/>
          <p:nvPr/>
        </p:nvSpPr>
        <p:spPr>
          <a:xfrm>
            <a:off x="3358106" y="4690309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Mask_c2.txt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3FED28F-8045-555D-36EC-2A49BAAF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117" y="3250087"/>
            <a:ext cx="1165894" cy="1440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E9C94A-5BE6-1803-1BD5-7073AC0BC50C}"/>
              </a:ext>
            </a:extLst>
          </p:cNvPr>
          <p:cNvSpPr txBox="1"/>
          <p:nvPr/>
        </p:nvSpPr>
        <p:spPr>
          <a:xfrm>
            <a:off x="5317250" y="3693198"/>
            <a:ext cx="2856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8A1D4-85FE-0786-3006-976639E7D7D0}"/>
              </a:ext>
            </a:extLst>
          </p:cNvPr>
          <p:cNvSpPr txBox="1"/>
          <p:nvPr/>
        </p:nvSpPr>
        <p:spPr>
          <a:xfrm>
            <a:off x="6386839" y="4772915"/>
            <a:ext cx="27526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Known Rule from Slackermanz[2]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3F7D71DD-E8AE-AD76-2E57-D49189883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099" y="2121723"/>
            <a:ext cx="2728885" cy="9000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92590A-91FC-A859-C3C3-15F6EF000AC4}"/>
              </a:ext>
            </a:extLst>
          </p:cNvPr>
          <p:cNvSpPr txBox="1"/>
          <p:nvPr/>
        </p:nvSpPr>
        <p:spPr>
          <a:xfrm>
            <a:off x="6454435" y="4592657"/>
            <a:ext cx="23775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Ran for 200 steps (100x100)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40FCF-7479-4DBA-71C4-E241B7157B50}"/>
              </a:ext>
            </a:extLst>
          </p:cNvPr>
          <p:cNvSpPr txBox="1"/>
          <p:nvPr/>
        </p:nvSpPr>
        <p:spPr>
          <a:xfrm>
            <a:off x="2974230" y="3831697"/>
            <a:ext cx="2856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3452B8-402D-AD5F-6464-92B57D52A356}"/>
              </a:ext>
            </a:extLst>
          </p:cNvPr>
          <p:cNvSpPr txBox="1"/>
          <p:nvPr/>
        </p:nvSpPr>
        <p:spPr>
          <a:xfrm>
            <a:off x="172777" y="3455167"/>
            <a:ext cx="105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There is flexibility to add more neighbors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CF1E5B8F-458D-A3B8-E36D-129B57F6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33" y="1797146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272D1F-E7AF-C84D-B1A0-B93B7A646E80}"/>
              </a:ext>
            </a:extLst>
          </p:cNvPr>
          <p:cNvSpPr txBox="1"/>
          <p:nvPr/>
        </p:nvSpPr>
        <p:spPr>
          <a:xfrm>
            <a:off x="7652570" y="2534750"/>
            <a:ext cx="10887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Board </a:t>
            </a:r>
          </a:p>
          <a:p>
            <a:r>
              <a:rPr lang="en-US" sz="1350" dirty="0"/>
              <a:t>Initialization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02989E0-EB6C-C8D1-62B6-2E76461BB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8885" y="3232488"/>
            <a:ext cx="1210178" cy="1457821"/>
          </a:xfrm>
          <a:prstGeom prst="rect">
            <a:avLst/>
          </a:prstGeom>
        </p:spPr>
      </p:pic>
      <p:pic>
        <p:nvPicPr>
          <p:cNvPr id="7" name="cellular_automaton_[[(0.185, 0.2, 1), (0.343, 0.58, 0), (0.75, 0.85, 0), (0.15, 0.18, 0)], [(0.15, 0.28, 0), (0.445, 0.68, 1)]]">
            <a:hlinkClick r:id="" action="ppaction://media"/>
            <a:extLst>
              <a:ext uri="{FF2B5EF4-FFF2-40B4-BE49-F238E27FC236}">
                <a16:creationId xmlns:a16="http://schemas.microsoft.com/office/drawing/2014/main" id="{FE710777-EE5C-4297-E641-DEB6843D55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86840" y="2998373"/>
            <a:ext cx="1938788" cy="14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IOF-template-7.13.Presentasjonsmal-ENG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OF-template-7.13.Presentasjonsmal-ENG-v.1.1.0" id="{6562F666-66CC-AA49-A9BC-14FA587A2EAE}" vid="{39648153-586F-DF4A-84A6-DFC5D724916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HIOF-template-7.13.Presentasjonsmal-ENG-v.0.0</Template>
  <TotalTime>244</TotalTime>
  <Words>1399</Words>
  <Application>Microsoft Macintosh PowerPoint</Application>
  <PresentationFormat>On-screen Show (16:9)</PresentationFormat>
  <Paragraphs>162</Paragraphs>
  <Slides>22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inherit</vt:lpstr>
      <vt:lpstr>Menlo</vt:lpstr>
      <vt:lpstr>Segoe UI</vt:lpstr>
      <vt:lpstr>Source Sans Pro</vt:lpstr>
      <vt:lpstr>HIOF-template-7.13.Presentasjonsmal-ENG-v.0.0.2</vt:lpstr>
      <vt:lpstr>Capturing Emerging Behaviour in Multi Neighbourhood CA using EC</vt:lpstr>
      <vt:lpstr>Theoretical and Experimental setup for MNCA</vt:lpstr>
      <vt:lpstr>What is MNCA?</vt:lpstr>
      <vt:lpstr>Implementation Details – Cellular Automata</vt:lpstr>
      <vt:lpstr>Implementation Details – Cellular Automata</vt:lpstr>
      <vt:lpstr>Implementation Details – Cellular Automata</vt:lpstr>
      <vt:lpstr>Implementation Details CA Rules – Slackermanz like</vt:lpstr>
      <vt:lpstr>Implementation Details CA Rules – Single Neighborhood</vt:lpstr>
      <vt:lpstr>Implementation Details CA Rules – Multi Neighborhood</vt:lpstr>
      <vt:lpstr>Known rule! And Why?(To verify!)</vt:lpstr>
      <vt:lpstr>Theoretical and Experimental setup for Evolutionary Computation</vt:lpstr>
      <vt:lpstr>Implementation Details – EC – GA operators</vt:lpstr>
      <vt:lpstr>Implementation Details – EC - Mutation</vt:lpstr>
      <vt:lpstr>Fixed EC details for experiment</vt:lpstr>
      <vt:lpstr>A pictorial explanation for a population</vt:lpstr>
      <vt:lpstr>A pictorial explanation for a population</vt:lpstr>
      <vt:lpstr>Population = 10, Generation = 10, nh=2</vt:lpstr>
      <vt:lpstr>Population = 10,  Generation = 10, nh=3</vt:lpstr>
      <vt:lpstr>Population = 10,  Generation = 10, nh=3</vt:lpstr>
      <vt:lpstr>Population = 10,  Generation = 10, nh=3</vt:lpstr>
      <vt:lpstr>References</vt:lpstr>
      <vt:lpstr>Thank You and Questions!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Østfold University College</dc:title>
  <dc:subject/>
  <dc:creator>Sanyam Jain</dc:creator>
  <cp:keywords/>
  <dc:description/>
  <cp:lastModifiedBy>Sanyam Jain</cp:lastModifiedBy>
  <cp:revision>97</cp:revision>
  <dcterms:created xsi:type="dcterms:W3CDTF">2023-02-16T14:41:34Z</dcterms:created>
  <dcterms:modified xsi:type="dcterms:W3CDTF">2023-02-19T23:50:41Z</dcterms:modified>
  <cp:category/>
</cp:coreProperties>
</file>